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844" r:id="rId4"/>
  </p:sldMasterIdLst>
  <p:notesMasterIdLst>
    <p:notesMasterId r:id="rId28"/>
  </p:notesMasterIdLst>
  <p:handoutMasterIdLst>
    <p:handoutMasterId r:id="rId29"/>
  </p:handoutMasterIdLst>
  <p:sldIdLst>
    <p:sldId id="356" r:id="rId5"/>
    <p:sldId id="391" r:id="rId6"/>
    <p:sldId id="392" r:id="rId7"/>
    <p:sldId id="358" r:id="rId8"/>
    <p:sldId id="359" r:id="rId9"/>
    <p:sldId id="360" r:id="rId10"/>
    <p:sldId id="361" r:id="rId11"/>
    <p:sldId id="363" r:id="rId12"/>
    <p:sldId id="364" r:id="rId13"/>
    <p:sldId id="365" r:id="rId14"/>
    <p:sldId id="372" r:id="rId15"/>
    <p:sldId id="373" r:id="rId16"/>
    <p:sldId id="378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B5B5B5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DEB084-2ABA-4634-8BBF-917AD7A4E16D}" type="datetime1">
              <a:rPr lang="en-US"/>
              <a:pPr>
                <a:defRPr/>
              </a:pPr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DDA890-BF17-46D0-BBCD-2E7C76B7D8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8A540B-F579-455F-B4BA-74BD587837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9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0"/>
            <a:ext cx="3657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Table of Contents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B5B5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4A4A4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892296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533400" y="3581400"/>
            <a:ext cx="822960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2012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www.sakataornamentals.com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257D594-853C-46E4-9D0B-E6E4124348E5}" type="slidenum">
              <a:rPr lang="en-US"/>
              <a:pPr>
                <a:defRPr/>
              </a:pPr>
              <a:t>‹Nr.›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B5B5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4A4A4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6012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www.sakataornamentals.com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4002-7990-41B6-9023-A566117B932C}" type="slidenum">
              <a:rPr lang="en-US"/>
              <a:pPr>
                <a:defRPr/>
              </a:pPr>
              <a:t>‹Nr.›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2012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D7B7-8A0A-4F45-BC0C-8B8D213BA967}" type="slidenum">
              <a:rPr lang="en-US" altLang="ja-JP"/>
              <a:pPr>
                <a:defRPr/>
              </a:pPr>
              <a:t>‹Nr.›</a:t>
            </a:fld>
            <a:endParaRPr lang="en-US" altLang="ja-JP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96012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274320" tIns="2286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586538"/>
            <a:ext cx="19050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r>
              <a:rPr lang="en-US"/>
              <a:t>January 2012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96063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r>
              <a:rPr lang="en-US"/>
              <a:t>www.sakataornamentals.com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8653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fld id="{AFCFA3B3-360E-4AFC-BBFE-F71E5372E065}" type="slidenum">
              <a:rPr lang="en-US"/>
              <a:pPr>
                <a:defRPr/>
              </a:pPr>
              <a:t>‹Nr.›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07" charset="0"/>
          <a:ea typeface="ヒラギノ角ゴ Pro W3" pitchFamily="-111" charset="-128"/>
          <a:cs typeface="ヒラギノ角ゴ Pro W3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07" charset="0"/>
          <a:ea typeface="ヒラギノ角ゴ Pro W3" pitchFamily="-111" charset="-128"/>
          <a:cs typeface="ヒラギノ角ゴ Pro W3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07" charset="0"/>
          <a:ea typeface="ヒラギノ角ゴ Pro W3" pitchFamily="-111" charset="-128"/>
          <a:cs typeface="ヒラギノ角ゴ Pro W3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07" charset="0"/>
          <a:ea typeface="ヒラギノ角ゴ Pro W3" pitchFamily="-111" charset="-128"/>
          <a:cs typeface="ヒラギノ角ゴ Pro W3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11" charset="0"/>
          <a:ea typeface="ＭＳ Ｐゴシック" pitchFamily="80" charset="-128"/>
          <a:cs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11" charset="0"/>
          <a:ea typeface="ＭＳ Ｐゴシック" pitchFamily="80" charset="-128"/>
          <a:cs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11" charset="0"/>
          <a:ea typeface="ＭＳ Ｐゴシック" pitchFamily="80" charset="-128"/>
          <a:cs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A4A4A"/>
          </a:solidFill>
          <a:latin typeface="Times New Roman" pitchFamily="-111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Char char="•"/>
        <a:defRPr sz="3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Char char="–"/>
        <a:defRPr sz="2800">
          <a:solidFill>
            <a:srgbClr val="606060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Char char="•"/>
        <a:defRPr sz="2400">
          <a:solidFill>
            <a:srgbClr val="606060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Char char="–"/>
        <a:defRPr sz="2000">
          <a:solidFill>
            <a:srgbClr val="606060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Char char="»"/>
        <a:defRPr sz="2000">
          <a:solidFill>
            <a:srgbClr val="606060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A4A4A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A4A4A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A4A4A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A4A4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January 2012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3048000" y="3352800"/>
            <a:ext cx="533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>
                <a:solidFill>
                  <a:srgbClr val="00B050"/>
                </a:solidFill>
                <a:cs typeface="Arial" pitchFamily="34" charset="0"/>
              </a:rPr>
              <a:t>Helianthus Vincent</a:t>
            </a:r>
            <a:r>
              <a:rPr lang="en-US" sz="3200" baseline="30000">
                <a:solidFill>
                  <a:srgbClr val="00B050"/>
                </a:solidFill>
                <a:cs typeface="Arial" pitchFamily="34" charset="0"/>
              </a:rPr>
              <a:t>®</a:t>
            </a:r>
            <a:r>
              <a:rPr lang="en-US" sz="3200">
                <a:solidFill>
                  <a:srgbClr val="00B050"/>
                </a:solidFill>
                <a:cs typeface="Arial" pitchFamily="34" charset="0"/>
              </a:rPr>
              <a:t>s Series</a:t>
            </a:r>
          </a:p>
          <a:p>
            <a:pPr algn="r" eaLnBrk="1" hangingPunct="1"/>
            <a:r>
              <a:rPr lang="en-US">
                <a:solidFill>
                  <a:srgbClr val="00B050"/>
                </a:solidFill>
                <a:cs typeface="Arial" pitchFamily="34" charset="0"/>
              </a:rPr>
              <a:t>January 2012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5105400"/>
            <a:ext cx="5181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kern="0" dirty="0">
                <a:solidFill>
                  <a:srgbClr val="606060"/>
                </a:solidFill>
                <a:ea typeface="ヒラギノ角ゴ Pro W3" pitchFamily="-111" charset="-128"/>
                <a:cs typeface="ヒラギノ角ゴ Pro W3" pitchFamily="-111" charset="-128"/>
              </a:rPr>
              <a:t>Product Management Cut Flowers</a:t>
            </a:r>
          </a:p>
        </p:txBody>
      </p:sp>
      <p:pic>
        <p:nvPicPr>
          <p:cNvPr id="6149" name="Picture 11" descr="logo Vincent 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"/>
            <a:ext cx="38862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9144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B050"/>
                </a:solidFill>
              </a:rPr>
              <a:t>Variety Character</a:t>
            </a:r>
            <a:r>
              <a:rPr lang="ja-JP" altLang="en-US">
                <a:solidFill>
                  <a:srgbClr val="00B050"/>
                </a:solidFill>
              </a:rPr>
              <a:t> </a:t>
            </a:r>
            <a:r>
              <a:rPr lang="en-GB" altLang="ja-JP">
                <a:solidFill>
                  <a:srgbClr val="00B050"/>
                </a:solidFill>
              </a:rPr>
              <a:t>- </a:t>
            </a:r>
            <a:r>
              <a:rPr lang="en-US" altLang="ja-JP">
                <a:solidFill>
                  <a:srgbClr val="00B050"/>
                </a:solidFill>
              </a:rPr>
              <a:t>High germination rate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8" descr="DSC04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25923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SC04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628775"/>
            <a:ext cx="24860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DSC04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00200"/>
            <a:ext cx="2486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676400" y="4953000"/>
            <a:ext cx="18065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600" b="1">
                <a:latin typeface="Gill Sans MT" pitchFamily="34" charset="0"/>
              </a:rPr>
              <a:t>Competitor’s 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latin typeface="Gill Sans MT" pitchFamily="34" charset="0"/>
              </a:rPr>
              <a:t>variety S Orange</a:t>
            </a:r>
            <a:endParaRPr lang="en-US" altLang="ja-JP" sz="1600" b="1">
              <a:latin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953000"/>
            <a:ext cx="3733800" cy="633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sz="1600" b="1" dirty="0">
                <a:latin typeface="Gill Sans MT" pitchFamily="34" charset="0"/>
              </a:rPr>
              <a:t>F1 Vincent</a:t>
            </a:r>
            <a:r>
              <a:rPr lang="da-DK" altLang="ja-JP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US" altLang="ja-JP" sz="1600" b="1" dirty="0">
                <a:latin typeface="Gill Sans MT" pitchFamily="34" charset="0"/>
              </a:rPr>
              <a:t>s Choice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ja-JP" sz="1600" b="1" dirty="0">
                <a:latin typeface="Gill Sans MT" pitchFamily="34" charset="0"/>
              </a:rPr>
              <a:t> (Orange)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4953000"/>
            <a:ext cx="2819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sz="1600" b="1" dirty="0">
                <a:latin typeface="Gill Sans MT" pitchFamily="34" charset="0"/>
              </a:rPr>
              <a:t>F1 Vincent</a:t>
            </a:r>
            <a:r>
              <a:rPr lang="da-DK" altLang="ja-JP" sz="16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US" altLang="ja-JP" sz="1600" b="1" dirty="0">
                <a:latin typeface="Gill Sans MT" pitchFamily="34" charset="0"/>
              </a:rPr>
              <a:t>s Fresh (Yellow/Green)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Fresh</a:t>
            </a:r>
            <a:endParaRPr lang="en-US" dirty="0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990600"/>
            <a:ext cx="533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kern="0" dirty="0">
                <a:solidFill>
                  <a:srgbClr val="00B050"/>
                </a:solidFill>
                <a:ea typeface="ヒラギノ角ゴ Pro W3" pitchFamily="-111" charset="-128"/>
                <a:cs typeface="ヒラギノ角ゴ Pro W3" pitchFamily="-111" charset="-128"/>
              </a:rPr>
              <a:t>In the vase – The Netherlands</a:t>
            </a:r>
          </a:p>
        </p:txBody>
      </p:sp>
      <p:pic>
        <p:nvPicPr>
          <p:cNvPr id="16390" name="Content Placeholder 4" descr="Juli #2 2009 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64897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Fresh</a:t>
            </a:r>
            <a:endParaRPr lang="en-US" dirty="0"/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838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Evaluation of the varieties – General observations </a:t>
            </a:r>
            <a:br>
              <a:rPr lang="en-US">
                <a:solidFill>
                  <a:srgbClr val="00B050"/>
                </a:solidFill>
              </a:rPr>
            </a:br>
            <a:r>
              <a:rPr lang="en-US">
                <a:solidFill>
                  <a:srgbClr val="00B050"/>
                </a:solidFill>
              </a:rPr>
              <a:t>The Netherlands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47800" y="1981200"/>
            <a:ext cx="38862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Cycle: 74 days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Height of stem: 150 - 160 cm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Diameter of flower: 12 – 18 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Diameter of heart: 4,5 – 5,0 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Firm stems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Uniform flower height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Uniform flower size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Some disformed flowers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Dutch grower wants to                                                                                                                            try the market !!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 Which is unique as within </a:t>
            </a:r>
          </a:p>
          <a:p>
            <a:pPr eaLnBrk="1" hangingPunct="1"/>
            <a:r>
              <a:rPr lang="en-US" sz="1800"/>
              <a:t>The Netherlands</a:t>
            </a:r>
          </a:p>
          <a:p>
            <a:pPr eaLnBrk="1" hangingPunct="1"/>
            <a:r>
              <a:rPr lang="en-US" sz="1800"/>
              <a:t>the market asks for black disc</a:t>
            </a:r>
          </a:p>
        </p:txBody>
      </p:sp>
      <p:pic>
        <p:nvPicPr>
          <p:cNvPr id="17415" name="Picture 4" descr="Juli #2 2009 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857500"/>
            <a:ext cx="3486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Choice</a:t>
            </a:r>
            <a:endParaRPr lang="en-US" dirty="0"/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990600"/>
            <a:ext cx="2457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B050"/>
                </a:solidFill>
                <a:ea typeface="ヒラギノ角ゴ Pro W3" pitchFamily="-111" charset="-128"/>
                <a:cs typeface="Arial" pitchFamily="34" charset="0"/>
              </a:rPr>
              <a:t>The Netherlands</a:t>
            </a:r>
            <a:endParaRPr lang="en-US" dirty="0">
              <a:solidFill>
                <a:srgbClr val="00B050"/>
              </a:solidFill>
              <a:cs typeface="Arial" pitchFamily="34" charset="0"/>
            </a:endParaRPr>
          </a:p>
        </p:txBody>
      </p:sp>
      <p:pic>
        <p:nvPicPr>
          <p:cNvPr id="18438" name="Picture 5" descr="Juli #2 2009 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7564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Choice</a:t>
            </a:r>
            <a:endParaRPr lang="en-US" dirty="0"/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914400"/>
            <a:ext cx="7467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kern="0" dirty="0">
                <a:solidFill>
                  <a:srgbClr val="00B050"/>
                </a:solidFill>
                <a:ea typeface="ヒラギノ角ゴ Pro W3" pitchFamily="-111" charset="-128"/>
                <a:cs typeface="ヒラギノ角ゴ Pro W3" pitchFamily="-111" charset="-128"/>
              </a:rPr>
              <a:t>The Netherlands - Harvesting stage Vincent’s Choice</a:t>
            </a:r>
          </a:p>
        </p:txBody>
      </p:sp>
      <p:pic>
        <p:nvPicPr>
          <p:cNvPr id="19462" name="Picture 4" descr="Vincent, 1st flower, Helianthus trial de Witte, Holland, 17th June 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44196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Vincent, Helianthus trial de Witte, picking stage, Holland, 17th June 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606800"/>
            <a:ext cx="4076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371600" y="1752600"/>
            <a:ext cx="289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Opens uniformly and round to desired specification 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Choice</a:t>
            </a:r>
            <a:endParaRPr lang="en-US" dirty="0"/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990600"/>
            <a:ext cx="7543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kern="0" dirty="0">
                <a:solidFill>
                  <a:srgbClr val="00B050"/>
                </a:solidFill>
                <a:ea typeface="ヒラギノ角ゴ Pro W3" pitchFamily="-111" charset="-128"/>
                <a:cs typeface="ヒラギノ角ゴ Pro W3" pitchFamily="-111" charset="-128"/>
              </a:rPr>
              <a:t>Clean cuts, hardly any wounds whilst stripping foliage</a:t>
            </a:r>
          </a:p>
        </p:txBody>
      </p:sp>
      <p:pic>
        <p:nvPicPr>
          <p:cNvPr id="20486" name="Picture 4" descr="\\gou-dns02\documents\josvan\GOU\Crops\Cut Flowers\Helianthus\Sunflower\08H09 Leon de Witte\SK5-1032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21971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\\gou-dns02\documents\josvan\GOU\Crops\Cut Flowers\Helianthus\Sunflower\08H09 Leon de Witte\SK6-55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6576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 descr="\\gou-dns02\documents\josvan\GOU\Crops\Cut Flowers\Helianthus\Sunflower\08H09 Leon de Witte\SK6-55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752600"/>
            <a:ext cx="28400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143000" y="4419600"/>
            <a:ext cx="184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↑Competitor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2743200"/>
            <a:ext cx="17494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↓Vincent</a:t>
            </a:r>
            <a:r>
              <a:rPr lang="da-DK" altLang="ja-JP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US" dirty="0"/>
              <a:t>s </a:t>
            </a:r>
          </a:p>
          <a:p>
            <a:pPr>
              <a:defRPr/>
            </a:pPr>
            <a:r>
              <a:rPr lang="en-US" dirty="0"/>
              <a:t>  Choice →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Choice</a:t>
            </a:r>
            <a:endParaRPr lang="en-US" dirty="0"/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914400"/>
            <a:ext cx="7620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kern="0" dirty="0">
                <a:solidFill>
                  <a:srgbClr val="00B050"/>
                </a:solidFill>
                <a:ea typeface="ヒラギノ角ゴ Pro W3" pitchFamily="-111" charset="-128"/>
                <a:cs typeface="ヒラギノ角ゴ Pro W3" pitchFamily="-111" charset="-128"/>
              </a:rPr>
              <a:t>Good aeration – no “hanging” dew and drops – much less risk for damage</a:t>
            </a:r>
          </a:p>
        </p:txBody>
      </p:sp>
      <p:pic>
        <p:nvPicPr>
          <p:cNvPr id="21510" name="Picture 3" descr="\\gou-dns02\documents\josvan\GOU\Crops\Cut Flowers\Helianthus\Sunflower\08H09 Leon de Witte\SCA5-5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62338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\\gou-dns02\documents\josvan\GOU\Crops\Cut Flowers\Helianthus\Sunflower\08H09 Leon de Witte\SK6-55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557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2209800" y="2895600"/>
            <a:ext cx="193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Competitor ↓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1752600"/>
            <a:ext cx="2813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↓ Vincent</a:t>
            </a:r>
            <a:r>
              <a:rPr lang="da-DK" altLang="ja-JP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da-DK" altLang="ja-JP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/>
              <a:t>Choice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066800" y="9144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cs typeface="Arial" pitchFamily="34" charset="0"/>
              </a:rPr>
              <a:t>1</a:t>
            </a:r>
            <a:r>
              <a:rPr lang="en-US" baseline="30000">
                <a:solidFill>
                  <a:srgbClr val="00B050"/>
                </a:solidFill>
                <a:cs typeface="Arial" pitchFamily="34" charset="0"/>
              </a:rPr>
              <a:t>st</a:t>
            </a:r>
            <a:r>
              <a:rPr lang="en-US">
                <a:solidFill>
                  <a:srgbClr val="00B050"/>
                </a:solidFill>
                <a:cs typeface="Arial" pitchFamily="34" charset="0"/>
              </a:rPr>
              <a:t> Sowing of Helianthus, flowering stage (De Witte)</a:t>
            </a:r>
          </a:p>
        </p:txBody>
      </p:sp>
      <p:pic>
        <p:nvPicPr>
          <p:cNvPr id="22534" name="Content Placeholder 3" descr="Helianthus trial de Witte, 1st sowing, Holland, 17th June 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91515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2171700" y="30861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2057400" y="2362200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CHOICE</a:t>
            </a:r>
            <a:endParaRPr lang="en-US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286500" y="41529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38500" y="36195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3200400" y="2971800"/>
            <a:ext cx="985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FRESH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486400" y="3429000"/>
            <a:ext cx="253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SUNRICH ORANGE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295400" y="9144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nd</a:t>
            </a:r>
            <a:r>
              <a:rPr lang="en-US">
                <a:solidFill>
                  <a:srgbClr val="00B050"/>
                </a:solidFill>
              </a:rPr>
              <a:t> Sowing of Helianthus, growing stage (De Witte)</a:t>
            </a:r>
          </a:p>
        </p:txBody>
      </p:sp>
      <p:pic>
        <p:nvPicPr>
          <p:cNvPr id="23558" name="Content Placeholder 5" descr="Helianthus trial de Witte, 2nd sowing, Holland, 17th June 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700838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133600" y="2438400"/>
            <a:ext cx="11461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CHOICE</a:t>
            </a:r>
            <a:endParaRPr lang="en-US">
              <a:latin typeface="Calibri" pitchFamily="34" charset="0"/>
            </a:endParaRP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4724400" y="2438400"/>
            <a:ext cx="98583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FRESH</a:t>
            </a:r>
            <a:endParaRPr lang="en-US">
              <a:latin typeface="Calibri" pitchFamily="34" charset="0"/>
            </a:endParaRP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6577013" y="2438400"/>
            <a:ext cx="1414462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SUNRICH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ORANGE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248694" y="3237706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763294" y="3313906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2094" y="3618706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pic>
        <p:nvPicPr>
          <p:cNvPr id="24581" name="Content Placeholder 3" descr="Juli #2 2009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742238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066800" y="9144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nd</a:t>
            </a:r>
            <a:r>
              <a:rPr lang="en-US">
                <a:solidFill>
                  <a:srgbClr val="00B050"/>
                </a:solidFill>
              </a:rPr>
              <a:t> Sowing of Helianthus, flowering stage (De Witte)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020094" y="26281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068094" y="25519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677694" y="2551906"/>
            <a:ext cx="1219200" cy="382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143000" y="1828800"/>
            <a:ext cx="253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SUNRICH ORANGE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953000" y="1752600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cs typeface="Arial" pitchFamily="34" charset="0"/>
              </a:rPr>
              <a:t>CHOICE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324600" y="1752600"/>
            <a:ext cx="985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cs typeface="Arial" pitchFamily="34" charset="0"/>
              </a:rPr>
              <a:t>FRESH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447800" y="1295400"/>
            <a:ext cx="7391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B050"/>
                </a:solidFill>
              </a:rPr>
              <a:t>Features and Benefits:</a:t>
            </a:r>
          </a:p>
          <a:p>
            <a:endParaRPr lang="en-US"/>
          </a:p>
          <a:p>
            <a:pPr>
              <a:buFont typeface="Arial" pitchFamily="34" charset="0"/>
              <a:buChar char="•"/>
            </a:pPr>
            <a:r>
              <a:rPr lang="en-US" sz="1800"/>
              <a:t> Vincent</a:t>
            </a:r>
            <a:r>
              <a:rPr lang="en-US" sz="1800" baseline="30000"/>
              <a:t>®</a:t>
            </a:r>
            <a:r>
              <a:rPr lang="en-US" sz="1800"/>
              <a:t>s are faster than competitive varieties – a shorter crop cycle means quicker profits!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Day length neutral - better length under short days, more flexibility in programming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Round, overlapping petals form sturdy flower heads that hold up better during transport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An extra ring of petals provides a better filled and more attractive flower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Upward facing flowers don’t hang their heads, but look consumers proudly in the eye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Deep orange colour of Vincent</a:t>
            </a:r>
            <a:r>
              <a:rPr lang="en-US" sz="1800" baseline="30000"/>
              <a:t>®</a:t>
            </a:r>
            <a:r>
              <a:rPr lang="en-US" sz="1800"/>
              <a:t>s Choice is the true ‘Sunflower shade’ that customers prefer 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Green heart of Vincent</a:t>
            </a:r>
            <a:r>
              <a:rPr lang="en-US" sz="1800" baseline="30000"/>
              <a:t>®</a:t>
            </a:r>
            <a:r>
              <a:rPr lang="en-US" sz="1800"/>
              <a:t>s Fresh is a crisp, clear alternative to the current Sunflower market selection </a:t>
            </a: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219200" y="914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1</a:t>
            </a:r>
            <a:r>
              <a:rPr lang="en-US" baseline="30000">
                <a:solidFill>
                  <a:srgbClr val="00B050"/>
                </a:solidFill>
              </a:rPr>
              <a:t>st</a:t>
            </a:r>
            <a:r>
              <a:rPr lang="en-US">
                <a:solidFill>
                  <a:srgbClr val="00B050"/>
                </a:solidFill>
              </a:rPr>
              <a:t> Sowing of Helianthus (Rietkerk)</a:t>
            </a:r>
          </a:p>
        </p:txBody>
      </p:sp>
      <p:pic>
        <p:nvPicPr>
          <p:cNvPr id="25606" name="Content Placeholder 4" descr="Juli #2 2009 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714692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1677194" y="2666206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353594" y="2590006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06194" y="2590006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1981200" y="1447800"/>
            <a:ext cx="852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  <a:cs typeface="Arial" pitchFamily="34" charset="0"/>
              </a:rPr>
              <a:t>FRESH</a:t>
            </a: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3505200" y="1447800"/>
            <a:ext cx="985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  <a:cs typeface="Arial" pitchFamily="34" charset="0"/>
              </a:rPr>
              <a:t>CHOICE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5105400" y="1447800"/>
            <a:ext cx="213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SUNRICH ORANGE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Choice</a:t>
            </a:r>
            <a:endParaRPr lang="en-US" dirty="0"/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143000" y="8382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Evaluation of the varieties – General observations - NL </a:t>
            </a:r>
          </a:p>
        </p:txBody>
      </p:sp>
      <p:pic>
        <p:nvPicPr>
          <p:cNvPr id="26630" name="Picture 3" descr="Vincent, Helianthus trial de Witte, Holland, 17th June 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343400"/>
            <a:ext cx="32289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Vincent, Helianthus trial de Witte, picking stage, Holland, 17th June 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9370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1295400" y="1447800"/>
            <a:ext cx="7543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Cycle: 71 days (10 days faster than Sunrich Orange)</a:t>
            </a:r>
          </a:p>
          <a:p>
            <a:pPr eaLnBrk="1" hangingPunct="1"/>
            <a:r>
              <a:rPr lang="en-US" sz="1800"/>
              <a:t>Height of stem: 140 - 160 cm</a:t>
            </a:r>
          </a:p>
          <a:p>
            <a:pPr eaLnBrk="1" hangingPunct="1"/>
            <a:r>
              <a:rPr lang="en-US" sz="1800"/>
              <a:t>Diameter of flower: 10 – 11 cm</a:t>
            </a:r>
          </a:p>
          <a:p>
            <a:pPr eaLnBrk="1" hangingPunct="1"/>
            <a:r>
              <a:rPr lang="en-US" sz="1800"/>
              <a:t>Diameter of heart: 4,0 - 4,5 cm</a:t>
            </a:r>
          </a:p>
          <a:p>
            <a:pPr eaLnBrk="1" hangingPunct="1"/>
            <a:r>
              <a:rPr lang="en-US" sz="1800"/>
              <a:t>Firm stems</a:t>
            </a:r>
          </a:p>
          <a:p>
            <a:pPr eaLnBrk="1" hangingPunct="1"/>
            <a:r>
              <a:rPr lang="en-US" sz="1800"/>
              <a:t>Uniform flower height and flower size</a:t>
            </a:r>
          </a:p>
          <a:p>
            <a:pPr eaLnBrk="1" hangingPunct="1"/>
            <a:r>
              <a:rPr lang="en-US" sz="1800"/>
              <a:t>Remark of grower: “ Next year I will only grow Choice. Faster and better quality compared to Sunrich Orange. Also lower height is better, less chance of falling down due to heavy winds”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143000" y="8382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Evaluation of the varieties – Cycle data - The Netherlands</a:t>
            </a: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1447800" y="1295400"/>
          <a:ext cx="7521575" cy="52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315"/>
                <a:gridCol w="1504315"/>
                <a:gridCol w="1504315"/>
                <a:gridCol w="1504315"/>
                <a:gridCol w="1504315"/>
              </a:tblGrid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Sowing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Flowering Date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 cycle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Harvest Window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Choice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15th June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Fresh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18th June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Sunrich Orange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24th June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Choice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Fresh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Sunrich Orange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Choice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Fresh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Sunrich Orange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29th April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Choice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1st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Fresh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1st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  <a:tr h="3263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Sunrich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1st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20th July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2867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914400"/>
            <a:ext cx="3711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00B050"/>
                </a:solidFill>
                <a:ea typeface="ヒラギノ角ゴ Pro W3" pitchFamily="-111" charset="-128"/>
                <a:cs typeface="ヒラギノ角ゴ Pro W3" pitchFamily="-111" charset="-128"/>
              </a:rPr>
              <a:t>Evaluation of the varieties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447800" y="1447800"/>
            <a:ext cx="7467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/>
              <a:t> Large trials at growers Mts. Rietkerk, de Witte, </a:t>
            </a:r>
          </a:p>
          <a:p>
            <a:pPr eaLnBrk="1" hangingPunct="1"/>
            <a:r>
              <a:rPr lang="en-US"/>
              <a:t>van Vlimmeren and small trials via Dutch key distributor.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/>
              <a:t> Trial results Research Station SCRADH (France), Research Station Heidelberg (Germany) expected within a few weeks – German key distributor already commented; “Finally a variety that beats Sunrich Orange”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/>
              <a:t> Trial results via key distributors in France, Italy, Spain, Portugal, Hungary, Germany, England, Poland and Kenya.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133600" y="1905000"/>
            <a:ext cx="6096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Sakata’s Sunflower Vincent</a:t>
            </a:r>
            <a:r>
              <a:rPr lang="en-US" baseline="30000"/>
              <a:t>®</a:t>
            </a:r>
            <a:r>
              <a:rPr lang="en-US"/>
              <a:t>s series offers earlier flowering, and stronger flower stems (including a stronger neck), and flowers with more rounded petals.  </a:t>
            </a:r>
          </a:p>
          <a:p>
            <a:pPr>
              <a:buFont typeface="Arial" pitchFamily="34" charset="0"/>
              <a:buChar char="•"/>
            </a:pPr>
            <a:r>
              <a:rPr lang="en-US"/>
              <a:t> Vincent</a:t>
            </a:r>
            <a:r>
              <a:rPr lang="en-US" baseline="30000"/>
              <a:t>®</a:t>
            </a:r>
            <a:r>
              <a:rPr lang="en-US"/>
              <a:t>s are also highly suited for the production of dwarf-type flowers for use in bouquets.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sz="32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21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19200" y="914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B050"/>
                </a:solidFill>
              </a:rPr>
              <a:t>Vincent’s are faster than competitive varieties – a shorter crop cycle means quicker profits!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9222" name="Picture 2" descr="Sunrich Orange 45, SK5-1235 and Sunrich Orange 45 (sown on 17th May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1676400"/>
            <a:ext cx="6008687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71600" y="6172200"/>
            <a:ext cx="6400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ja-JP" sz="1800"/>
              <a:t>18 days after sowing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84513" y="5410200"/>
            <a:ext cx="306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  <a:latin typeface="Gill Sans MT" pitchFamily="34" charset="0"/>
              </a:rPr>
              <a:t>F1 Vincent</a:t>
            </a:r>
            <a:r>
              <a:rPr lang="en-US" altLang="ja-JP" b="1" baseline="30000">
                <a:solidFill>
                  <a:schemeClr val="bg1"/>
                </a:solidFill>
                <a:latin typeface="Gill Sans MT" pitchFamily="34" charset="0"/>
              </a:rPr>
              <a:t>®</a:t>
            </a:r>
            <a:r>
              <a:rPr lang="en-US" altLang="ja-JP" b="1">
                <a:solidFill>
                  <a:schemeClr val="bg1"/>
                </a:solidFill>
                <a:latin typeface="Gill Sans MT" pitchFamily="34" charset="0"/>
              </a:rPr>
              <a:t>s Choice</a:t>
            </a:r>
            <a:endParaRPr lang="en-US" altLang="ja-JP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219200" y="2514600"/>
            <a:ext cx="2743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b="1">
                <a:solidFill>
                  <a:schemeClr val="bg1"/>
                </a:solidFill>
                <a:latin typeface="Gill Sans MT" pitchFamily="34" charset="0"/>
              </a:rPr>
              <a:t>Competitor</a:t>
            </a:r>
            <a:r>
              <a:rPr lang="en-US" altLang="ja-JP" sz="1400" b="1">
                <a:solidFill>
                  <a:schemeClr val="bg1"/>
                </a:solidFill>
              </a:rPr>
              <a:t>’</a:t>
            </a:r>
            <a:r>
              <a:rPr lang="en-US" altLang="ja-JP" sz="1400" b="1">
                <a:solidFill>
                  <a:schemeClr val="bg1"/>
                </a:solidFill>
                <a:latin typeface="Gill Sans MT" pitchFamily="34" charset="0"/>
              </a:rPr>
              <a:t>s Variety S </a:t>
            </a:r>
          </a:p>
          <a:p>
            <a:pPr algn="ctr">
              <a:spcBef>
                <a:spcPct val="20000"/>
              </a:spcBef>
            </a:pPr>
            <a:r>
              <a:rPr lang="en-US" altLang="ja-JP" sz="1400" b="1">
                <a:solidFill>
                  <a:schemeClr val="bg1"/>
                </a:solidFill>
                <a:latin typeface="Gill Sans MT" pitchFamily="34" charset="0"/>
              </a:rPr>
              <a:t>Orange Extra Early Type</a:t>
            </a:r>
            <a:endParaRPr lang="en-US" altLang="ja-JP" sz="1400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038600" y="2819400"/>
            <a:ext cx="4572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b="1">
                <a:solidFill>
                  <a:schemeClr val="bg1"/>
                </a:solidFill>
                <a:latin typeface="Gill Sans MT" pitchFamily="34" charset="0"/>
              </a:rPr>
              <a:t>Competitor</a:t>
            </a:r>
            <a:r>
              <a:rPr lang="en-US" altLang="ja-JP" sz="1400" b="1">
                <a:solidFill>
                  <a:schemeClr val="bg1"/>
                </a:solidFill>
              </a:rPr>
              <a:t>’</a:t>
            </a:r>
            <a:r>
              <a:rPr lang="en-US" altLang="ja-JP" sz="1400" b="1">
                <a:solidFill>
                  <a:schemeClr val="bg1"/>
                </a:solidFill>
                <a:latin typeface="Gill Sans MT" pitchFamily="34" charset="0"/>
              </a:rPr>
              <a:t>s Variety S </a:t>
            </a:r>
          </a:p>
          <a:p>
            <a:pPr algn="ctr">
              <a:spcBef>
                <a:spcPct val="20000"/>
              </a:spcBef>
            </a:pPr>
            <a:r>
              <a:rPr lang="en-US" altLang="ja-JP" sz="1400" b="1">
                <a:solidFill>
                  <a:schemeClr val="bg1"/>
                </a:solidFill>
                <a:latin typeface="Gill Sans MT" pitchFamily="34" charset="0"/>
              </a:rPr>
              <a:t>Orange Extra Early Type</a:t>
            </a:r>
            <a:endParaRPr lang="en-US" altLang="ja-JP" sz="1400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447800" y="9144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319860"/>
                </a:solidFill>
              </a:rPr>
              <a:t>Round, overlapping petals from sturdy flower heads that hold up better during transport</a:t>
            </a:r>
            <a:endParaRPr lang="en-US"/>
          </a:p>
        </p:txBody>
      </p:sp>
      <p:pic>
        <p:nvPicPr>
          <p:cNvPr id="10246" name="Picture 4" descr="Sunrich Orange, Vincent II Orange, Vincent I Orange (6cm diamet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954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47800" y="5105400"/>
            <a:ext cx="2438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Competitor</a:t>
            </a:r>
            <a:r>
              <a:rPr lang="en-US" altLang="ja-JP" sz="1600" b="1">
                <a:solidFill>
                  <a:schemeClr val="bg1"/>
                </a:solidFill>
              </a:rPr>
              <a:t>‘</a:t>
            </a: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s 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Variety S 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Orange</a:t>
            </a:r>
            <a:endParaRPr lang="en-US" altLang="ja-JP" sz="1600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114800" y="5334000"/>
            <a:ext cx="315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  <a:latin typeface="Gill Sans MT" pitchFamily="34" charset="0"/>
              </a:rPr>
              <a:t>F1 Vincent</a:t>
            </a:r>
            <a:r>
              <a:rPr lang="en-US" altLang="ja-JP" b="1" baseline="30000">
                <a:solidFill>
                  <a:schemeClr val="bg1"/>
                </a:solidFill>
                <a:latin typeface="Gill Sans MT" pitchFamily="34" charset="0"/>
              </a:rPr>
              <a:t>®</a:t>
            </a:r>
            <a:r>
              <a:rPr lang="en-US" altLang="ja-JP" b="1">
                <a:solidFill>
                  <a:schemeClr val="bg1"/>
                </a:solidFill>
                <a:latin typeface="Gill Sans MT" pitchFamily="34" charset="0"/>
              </a:rPr>
              <a:t>s  Choice</a:t>
            </a:r>
            <a:endParaRPr lang="en-US" altLang="ja-JP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76400" y="9144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319860"/>
                </a:solidFill>
                <a:cs typeface="Arial" pitchFamily="34" charset="0"/>
              </a:rPr>
              <a:t>An extra ring of petals provides a better filled and more attractive flower</a:t>
            </a:r>
            <a:endParaRPr lang="en-US">
              <a:cs typeface="Arial" pitchFamily="34" charset="0"/>
            </a:endParaRPr>
          </a:p>
        </p:txBody>
      </p:sp>
      <p:pic>
        <p:nvPicPr>
          <p:cNvPr id="11270" name="Picture 3" descr="Sunrich Orange, Vincent II Orange, Vincent I O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5800" y="4648200"/>
            <a:ext cx="4038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Competitor</a:t>
            </a:r>
            <a:r>
              <a:rPr lang="en-US" altLang="ja-JP" sz="1600" b="1">
                <a:solidFill>
                  <a:schemeClr val="bg1"/>
                </a:solidFill>
              </a:rPr>
              <a:t>‘</a:t>
            </a: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s 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Variety S </a:t>
            </a:r>
          </a:p>
          <a:p>
            <a:pPr algn="ctr">
              <a:spcBef>
                <a:spcPct val="20000"/>
              </a:spcBef>
            </a:pPr>
            <a:r>
              <a:rPr lang="en-US" altLang="ja-JP" sz="1600" b="1">
                <a:solidFill>
                  <a:schemeClr val="bg1"/>
                </a:solidFill>
                <a:latin typeface="Gill Sans MT" pitchFamily="34" charset="0"/>
              </a:rPr>
              <a:t>Orange</a:t>
            </a:r>
            <a:endParaRPr lang="en-US" altLang="ja-JP" sz="1600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657600" y="5029200"/>
            <a:ext cx="315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  <a:latin typeface="Gill Sans MT" pitchFamily="34" charset="0"/>
              </a:rPr>
              <a:t>F1 Vincent</a:t>
            </a:r>
            <a:r>
              <a:rPr lang="en-US" altLang="ja-JP" b="1" baseline="30000">
                <a:solidFill>
                  <a:schemeClr val="bg1"/>
                </a:solidFill>
                <a:latin typeface="Gill Sans MT" pitchFamily="34" charset="0"/>
              </a:rPr>
              <a:t>®</a:t>
            </a:r>
            <a:r>
              <a:rPr lang="en-US" altLang="ja-JP" b="1">
                <a:solidFill>
                  <a:schemeClr val="bg1"/>
                </a:solidFill>
                <a:latin typeface="Gill Sans MT" pitchFamily="34" charset="0"/>
              </a:rPr>
              <a:t>s  Choice</a:t>
            </a:r>
            <a:endParaRPr lang="en-US" altLang="ja-JP" b="1">
              <a:solidFill>
                <a:schemeClr val="bg1"/>
              </a:solidFill>
              <a:latin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Series</a:t>
            </a:r>
            <a:endParaRPr lang="en-US" dirty="0"/>
          </a:p>
        </p:txBody>
      </p:sp>
      <p:sp>
        <p:nvSpPr>
          <p:cNvPr id="1229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990600"/>
            <a:ext cx="655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a-DK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Upward facing flowers don’t hang their heads, but look consumers proudly in the eye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294" name="Picture 6" descr="左ビンセント、右サンリッチ開花直前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579120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/>
              <a:t>Vincent</a:t>
            </a:r>
            <a:r>
              <a:rPr lang="da-DK" altLang="ja-JP" sz="2000" b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US" altLang="ja-JP" sz="2000" dirty="0"/>
              <a:t>s is much more upward-facing </a:t>
            </a:r>
          </a:p>
          <a:p>
            <a:pPr>
              <a:defRPr/>
            </a:pPr>
            <a:r>
              <a:rPr lang="en-GB" sz="2000" dirty="0"/>
              <a:t>than competitive varieties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Choice</a:t>
            </a:r>
            <a:endParaRPr lang="en-US" dirty="0"/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43000" y="914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Deep Orange colour of Vincent</a:t>
            </a:r>
            <a:r>
              <a:rPr lang="da-DK" altLang="ja-JP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US" dirty="0">
                <a:solidFill>
                  <a:srgbClr val="00B050"/>
                </a:solidFill>
              </a:rPr>
              <a:t>s Choice is the true “Sunflower shade” that customers prefer</a:t>
            </a:r>
          </a:p>
        </p:txBody>
      </p:sp>
      <p:pic>
        <p:nvPicPr>
          <p:cNvPr id="13318" name="Picture 6" descr="Vincent's Choi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829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Sunflower F1 Vincent</a:t>
            </a:r>
            <a:r>
              <a:rPr lang="da-DK" altLang="ja-JP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da-DK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Fresh</a:t>
            </a:r>
            <a:endParaRPr lang="en-US" dirty="0"/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2012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www.sakataornamentals.com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219200" y="9906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Green heart of Vincent</a:t>
            </a:r>
            <a:r>
              <a:rPr lang="da-DK" altLang="ja-JP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US" dirty="0">
                <a:solidFill>
                  <a:srgbClr val="00B050"/>
                </a:solidFill>
              </a:rPr>
              <a:t>s Fresh is a crisp, clear alternative to the Sunflower market selection</a:t>
            </a:r>
          </a:p>
        </p:txBody>
      </p:sp>
      <p:pic>
        <p:nvPicPr>
          <p:cNvPr id="14342" name="Picture 6" descr="Vincent's Fre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320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lank Presentation">
      <a:majorFont>
        <a:latin typeface="Times New Roman"/>
        <a:ea typeface="ヒラギノ角ゴ Pro W3"/>
        <a:cs typeface="ヒラギノ角ゴ Pro W3"/>
      </a:majorFont>
      <a:minorFont>
        <a:latin typeface="Arial (body)"/>
        <a:ea typeface="ヒラギノ角ゴ Pro W3"/>
        <a:cs typeface="Arial (body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53484AB8A454BAF7AD1B3D285D8DD" ma:contentTypeVersion="1" ma:contentTypeDescription="Create a new document." ma:contentTypeScope="" ma:versionID="955904cdf70a112307ece3efffbe16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3ba762f14b19c18ce3f6c310102df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E0585B-13A1-4CA6-807C-49FAA07D61B6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CBD199-0F6F-4CB6-8966-2201D938A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600044-A792-4B27-A537-DB72D97AD8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Bildschirmpräsentation (4:3)</PresentationFormat>
  <Paragraphs>244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8_Blank Presentation</vt:lpstr>
      <vt:lpstr>PowerPoint-Präsentation</vt:lpstr>
      <vt:lpstr>Sunflower F1 Vincent®s Series</vt:lpstr>
      <vt:lpstr>Sunflower F1 Vincent®s Series</vt:lpstr>
      <vt:lpstr>Sunflower F1 Vincent®s Series</vt:lpstr>
      <vt:lpstr>Sunflower F1 Vincent®s Series</vt:lpstr>
      <vt:lpstr>Sunflower F1 Vincent®s Series</vt:lpstr>
      <vt:lpstr>Sunflower F1 Vincent®s Series</vt:lpstr>
      <vt:lpstr>Sunflower F1 Vincent®s Choice</vt:lpstr>
      <vt:lpstr>Sunflower F1 Vincent®s Fresh</vt:lpstr>
      <vt:lpstr>Sunflower F1 Vincent®s Series</vt:lpstr>
      <vt:lpstr>Sunflower F1 Vincent®s Fresh</vt:lpstr>
      <vt:lpstr>Sunflower F1 Vincent®s Fresh</vt:lpstr>
      <vt:lpstr>Sunflower F1 Vincent®s Choice</vt:lpstr>
      <vt:lpstr>Sunflower F1 Vincent®s Choice</vt:lpstr>
      <vt:lpstr>Sunflower F1 Vincent®s Choice</vt:lpstr>
      <vt:lpstr>Sunflower F1 Vincent®s Choice</vt:lpstr>
      <vt:lpstr>Sunflower F1 Vincent®s Series</vt:lpstr>
      <vt:lpstr>Sunflower F1 Vincent®s Series</vt:lpstr>
      <vt:lpstr>Sunflower F1 Vincent®s Series</vt:lpstr>
      <vt:lpstr>Sunflower F1 Vincent®s Series</vt:lpstr>
      <vt:lpstr>Sunflower F1 Vincent®s Choice</vt:lpstr>
      <vt:lpstr>Sunflower F1 Vincent®s Series</vt:lpstr>
      <vt:lpstr>Sunflower F1 Vincent®s Series</vt:lpstr>
    </vt:vector>
  </TitlesOfParts>
  <Company>Production 1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Sunflower Vincent's Series presentation EMEA</dc:subject>
  <dc:creator>Production 1</dc:creator>
  <cp:lastModifiedBy>Theo</cp:lastModifiedBy>
  <cp:revision>68</cp:revision>
  <dcterms:created xsi:type="dcterms:W3CDTF">2009-08-19T17:58:27Z</dcterms:created>
  <dcterms:modified xsi:type="dcterms:W3CDTF">2012-02-08T09:03:18Z</dcterms:modified>
</cp:coreProperties>
</file>